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85" r:id="rId1"/>
  </p:sldMasterIdLst>
  <p:handoutMasterIdLst>
    <p:handoutMasterId r:id="rId15"/>
  </p:handout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32" autoAdjust="0"/>
  </p:normalViewPr>
  <p:slideViewPr>
    <p:cSldViewPr snapToGrid="0">
      <p:cViewPr>
        <p:scale>
          <a:sx n="75" d="100"/>
          <a:sy n="75" d="100"/>
        </p:scale>
        <p:origin x="974" y="312"/>
      </p:cViewPr>
      <p:guideLst>
        <p:guide orient="horz" pos="2160"/>
        <p:guide pos="3840"/>
      </p:guideLst>
    </p:cSldViewPr>
  </p:slideViewPr>
  <p:notesTextViewPr>
    <p:cViewPr>
      <p:scale>
        <a:sx n="1" d="1"/>
        <a:sy n="1" d="1"/>
      </p:scale>
      <p:origin x="0" y="0"/>
    </p:cViewPr>
  </p:notesTextViewPr>
  <p:notesViewPr>
    <p:cSldViewPr snapToGrid="0">
      <p:cViewPr varScale="1">
        <p:scale>
          <a:sx n="65" d="100"/>
          <a:sy n="65" d="100"/>
        </p:scale>
        <p:origin x="3154" y="6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29CBD82-C28D-4199-B652-B50F172C3ED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AD2FD332-E301-45D4-8E17-8D692521EE1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8C6E37C-65BE-45C5-BD71-C0A2546D6C6F}" type="datetimeFigureOut">
              <a:rPr lang="en-IN" smtClean="0"/>
              <a:t>26-05-2022</a:t>
            </a:fld>
            <a:endParaRPr lang="en-IN"/>
          </a:p>
        </p:txBody>
      </p:sp>
      <p:sp>
        <p:nvSpPr>
          <p:cNvPr id="4" name="Footer Placeholder 3">
            <a:extLst>
              <a:ext uri="{FF2B5EF4-FFF2-40B4-BE49-F238E27FC236}">
                <a16:creationId xmlns:a16="http://schemas.microsoft.com/office/drawing/2014/main" id="{CDA91C09-0B7E-452E-9259-5F1155B84A4B}"/>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A8565FFB-E9CA-4AC8-9728-BE08052661A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CB9A14A-594C-416A-B08B-4B3E49A564A6}" type="slidenum">
              <a:rPr lang="en-IN" smtClean="0"/>
              <a:t>‹#›</a:t>
            </a:fld>
            <a:endParaRPr lang="en-IN"/>
          </a:p>
        </p:txBody>
      </p:sp>
    </p:spTree>
    <p:extLst>
      <p:ext uri="{BB962C8B-B14F-4D97-AF65-F5344CB8AC3E}">
        <p14:creationId xmlns:p14="http://schemas.microsoft.com/office/powerpoint/2010/main" val="19763396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3565939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6FB9D9-53E3-47D9-ADCC-28FC433AF3D9}" type="datetimeFigureOut">
              <a:rPr lang="en-IN" smtClean="0"/>
              <a:t>26-05-2022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2969073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30934938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57722260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8382056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156162511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41962802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391317538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33933791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435828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30503414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A6FB9D9-53E3-47D9-ADCC-28FC433AF3D9}" type="datetimeFigureOut">
              <a:rPr lang="en-IN" smtClean="0"/>
              <a:t>26-05-2022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3324948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A6FB9D9-53E3-47D9-ADCC-28FC433AF3D9}" type="datetimeFigureOut">
              <a:rPr lang="en-IN" smtClean="0"/>
              <a:t>26-05-2022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40806573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644620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994473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7A6FB9D9-53E3-47D9-ADCC-28FC433AF3D9}" type="datetimeFigureOut">
              <a:rPr lang="en-IN" smtClean="0"/>
              <a:t>26-05-2022</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22752847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A6FB9D9-53E3-47D9-ADCC-28FC433AF3D9}" type="datetimeFigureOut">
              <a:rPr lang="en-IN" smtClean="0"/>
              <a:t>26-05-2022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A4583114-E774-4A7E-84D2-C892F239DC6A}" type="slidenum">
              <a:rPr lang="en-IN" smtClean="0"/>
              <a:t>‹#›</a:t>
            </a:fld>
            <a:endParaRPr lang="en-IN"/>
          </a:p>
        </p:txBody>
      </p:sp>
    </p:spTree>
    <p:extLst>
      <p:ext uri="{BB962C8B-B14F-4D97-AF65-F5344CB8AC3E}">
        <p14:creationId xmlns:p14="http://schemas.microsoft.com/office/powerpoint/2010/main" val="1756279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7A6FB9D9-53E3-47D9-ADCC-28FC433AF3D9}" type="datetimeFigureOut">
              <a:rPr lang="en-IN" smtClean="0"/>
              <a:t>26-05-2022</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A4583114-E774-4A7E-84D2-C892F239DC6A}" type="slidenum">
              <a:rPr lang="en-IN" smtClean="0"/>
              <a:t>‹#›</a:t>
            </a:fld>
            <a:endParaRPr lang="en-IN"/>
          </a:p>
        </p:txBody>
      </p:sp>
    </p:spTree>
    <p:extLst>
      <p:ext uri="{BB962C8B-B14F-4D97-AF65-F5344CB8AC3E}">
        <p14:creationId xmlns:p14="http://schemas.microsoft.com/office/powerpoint/2010/main" val="1552213468"/>
      </p:ext>
    </p:extLst>
  </p:cSld>
  <p:clrMap bg1="dk1" tx1="lt1" bg2="dk2" tx2="lt2" accent1="accent1" accent2="accent2" accent3="accent3" accent4="accent4" accent5="accent5" accent6="accent6" hlink="hlink" folHlink="folHlink"/>
  <p:sldLayoutIdLst>
    <p:sldLayoutId id="2147483886" r:id="rId1"/>
    <p:sldLayoutId id="2147483887" r:id="rId2"/>
    <p:sldLayoutId id="2147483888" r:id="rId3"/>
    <p:sldLayoutId id="2147483889" r:id="rId4"/>
    <p:sldLayoutId id="2147483890" r:id="rId5"/>
    <p:sldLayoutId id="2147483891" r:id="rId6"/>
    <p:sldLayoutId id="2147483892" r:id="rId7"/>
    <p:sldLayoutId id="2147483893" r:id="rId8"/>
    <p:sldLayoutId id="2147483894" r:id="rId9"/>
    <p:sldLayoutId id="2147483895" r:id="rId10"/>
    <p:sldLayoutId id="2147483896" r:id="rId11"/>
    <p:sldLayoutId id="2147483897" r:id="rId12"/>
    <p:sldLayoutId id="2147483898" r:id="rId13"/>
    <p:sldLayoutId id="2147483899" r:id="rId14"/>
    <p:sldLayoutId id="2147483900" r:id="rId15"/>
    <p:sldLayoutId id="2147483901" r:id="rId16"/>
    <p:sldLayoutId id="2147483902"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5FAA11-6159-4AF7-AEAE-141FF44A518D}"/>
              </a:ext>
            </a:extLst>
          </p:cNvPr>
          <p:cNvSpPr>
            <a:spLocks noGrp="1"/>
          </p:cNvSpPr>
          <p:nvPr>
            <p:ph type="ctrTitle"/>
          </p:nvPr>
        </p:nvSpPr>
        <p:spPr>
          <a:xfrm>
            <a:off x="1022875" y="1696325"/>
            <a:ext cx="7115285" cy="2892310"/>
          </a:xfrm>
        </p:spPr>
        <p:txBody>
          <a:bodyPr>
            <a:normAutofit fontScale="90000"/>
          </a:bodyPr>
          <a:lstStyle/>
          <a:p>
            <a:pPr algn="l"/>
            <a:br>
              <a:rPr lang="en-US" dirty="0"/>
            </a:br>
            <a:br>
              <a:rPr lang="en-US" dirty="0"/>
            </a:b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CLOUD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COMPUTING</a:t>
            </a:r>
            <a:br>
              <a:rPr lang="en-US" dirty="0">
                <a:latin typeface="Times New Roman" panose="02020603050405020304" pitchFamily="18" charset="0"/>
                <a:cs typeface="Times New Roman" panose="02020603050405020304" pitchFamily="18" charset="0"/>
              </a:rPr>
            </a:br>
            <a:endParaRPr lang="en-IN" dirty="0"/>
          </a:p>
        </p:txBody>
      </p:sp>
      <p:sp>
        <p:nvSpPr>
          <p:cNvPr id="3" name="Subtitle 2">
            <a:extLst>
              <a:ext uri="{FF2B5EF4-FFF2-40B4-BE49-F238E27FC236}">
                <a16:creationId xmlns:a16="http://schemas.microsoft.com/office/drawing/2014/main" id="{D214F793-8EF2-4F77-959B-C7AC287D1849}"/>
              </a:ext>
            </a:extLst>
          </p:cNvPr>
          <p:cNvSpPr>
            <a:spLocks noGrp="1"/>
          </p:cNvSpPr>
          <p:nvPr>
            <p:ph type="subTitle" idx="1"/>
          </p:nvPr>
        </p:nvSpPr>
        <p:spPr>
          <a:xfrm>
            <a:off x="7914642" y="4942449"/>
            <a:ext cx="3726376" cy="1752600"/>
          </a:xfrm>
        </p:spPr>
        <p:txBody>
          <a:bodyPr/>
          <a:lstStyle/>
          <a:p>
            <a:pPr algn="r"/>
            <a:r>
              <a:rPr lang="en-US" dirty="0">
                <a:latin typeface="Times New Roman" panose="02020603050405020304" pitchFamily="18" charset="0"/>
                <a:cs typeface="Times New Roman" panose="02020603050405020304" pitchFamily="18" charset="0"/>
              </a:rPr>
              <a:t>Submitted By</a:t>
            </a:r>
          </a:p>
          <a:p>
            <a:pPr algn="r"/>
            <a:r>
              <a:rPr lang="en-US" dirty="0">
                <a:latin typeface="Times New Roman" panose="02020603050405020304" pitchFamily="18" charset="0"/>
                <a:cs typeface="Times New Roman" panose="02020603050405020304" pitchFamily="18" charset="0"/>
              </a:rPr>
              <a:t>AKASHDEEP AWASTHI </a:t>
            </a:r>
          </a:p>
          <a:p>
            <a:pPr algn="r"/>
            <a:r>
              <a:rPr lang="en-US" dirty="0">
                <a:latin typeface="Times New Roman" panose="02020603050405020304" pitchFamily="18" charset="0"/>
                <a:cs typeface="Times New Roman" panose="02020603050405020304" pitchFamily="18" charset="0"/>
              </a:rPr>
              <a:t>1900970140006</a:t>
            </a:r>
            <a:endParaRPr lang="en-IN" dirty="0">
              <a:latin typeface="Times New Roman" panose="02020603050405020304" pitchFamily="18" charset="0"/>
              <a:cs typeface="Times New Roman" panose="02020603050405020304" pitchFamily="18" charset="0"/>
            </a:endParaRPr>
          </a:p>
        </p:txBody>
      </p:sp>
      <p:pic>
        <p:nvPicPr>
          <p:cNvPr id="1026" name="Picture 2" descr="C:\Users\Admin\Desktop\R.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8886094" y="1574800"/>
            <a:ext cx="2754924" cy="30388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263632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97F527-1A9C-4C1A-8F5D-F57663CFA364}"/>
              </a:ext>
            </a:extLst>
          </p:cNvPr>
          <p:cNvSpPr>
            <a:spLocks noGrp="1"/>
          </p:cNvSpPr>
          <p:nvPr>
            <p:ph type="title"/>
          </p:nvPr>
        </p:nvSpPr>
        <p:spPr>
          <a:xfrm>
            <a:off x="1022031" y="1163918"/>
            <a:ext cx="9404723" cy="1400530"/>
          </a:xfrm>
        </p:spPr>
        <p:txBody>
          <a:bodyPr>
            <a:normAutofit/>
          </a:bodyPr>
          <a:lstStyle/>
          <a:p>
            <a:r>
              <a:rPr lang="en-IN" sz="3600" dirty="0">
                <a:latin typeface="Times New Roman" panose="02020603050405020304" pitchFamily="18" charset="0"/>
                <a:cs typeface="Times New Roman" panose="02020603050405020304" pitchFamily="18" charset="0"/>
              </a:rPr>
              <a:t>DISADVANTAGES OF CLOUD COMPUTING</a:t>
            </a:r>
          </a:p>
        </p:txBody>
      </p:sp>
      <p:pic>
        <p:nvPicPr>
          <p:cNvPr id="7170" name="Picture 2" descr="C:\Users\Admin\Desktop\disadvantages-of-cloud-computing.png"/>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3343618" y="2889528"/>
            <a:ext cx="4395787" cy="2564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77573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9353A33-2426-4F71-9923-E1F53E2D610D}"/>
              </a:ext>
            </a:extLst>
          </p:cNvPr>
          <p:cNvSpPr>
            <a:spLocks noGrp="1"/>
          </p:cNvSpPr>
          <p:nvPr>
            <p:ph type="title"/>
          </p:nvPr>
        </p:nvSpPr>
        <p:spPr>
          <a:xfrm>
            <a:off x="666431" y="1184238"/>
            <a:ext cx="10915969" cy="1400530"/>
          </a:xfrm>
        </p:spPr>
        <p:txBody>
          <a:bodyPr>
            <a:normAutofit/>
          </a:bodyPr>
          <a:lstStyle/>
          <a:p>
            <a:r>
              <a:rPr lang="en-IN" sz="3600" dirty="0">
                <a:latin typeface="Times New Roman" panose="02020603050405020304" pitchFamily="18" charset="0"/>
                <a:cs typeface="Times New Roman" panose="02020603050405020304" pitchFamily="18" charset="0"/>
              </a:rPr>
              <a:t>TOP COMPANIES ADOPTED CLOUD COMPUTING</a:t>
            </a:r>
          </a:p>
        </p:txBody>
      </p:sp>
      <p:pic>
        <p:nvPicPr>
          <p:cNvPr id="1026" name="Picture 2" descr="C:\Users\Admin\Desktop\R (1).jpg"/>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3180079" y="2465646"/>
            <a:ext cx="5074529" cy="36151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57779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0EF82EE-FCCA-40C0-ABF6-7C3E24ED55C6}"/>
              </a:ext>
            </a:extLst>
          </p:cNvPr>
          <p:cNvSpPr>
            <a:spLocks noGrp="1"/>
          </p:cNvSpPr>
          <p:nvPr>
            <p:ph type="title"/>
          </p:nvPr>
        </p:nvSpPr>
        <p:spPr>
          <a:xfrm>
            <a:off x="1306511" y="1245198"/>
            <a:ext cx="9404723" cy="1400530"/>
          </a:xfrm>
        </p:spPr>
        <p:txBody>
          <a:bodyPr>
            <a:normAutofit/>
          </a:bodyPr>
          <a:lstStyle/>
          <a:p>
            <a:r>
              <a:rPr lang="en-IN" sz="3600" dirty="0">
                <a:latin typeface="Times New Roman" panose="02020603050405020304" pitchFamily="18" charset="0"/>
                <a:cs typeface="Times New Roman" panose="02020603050405020304" pitchFamily="18" charset="0"/>
              </a:rPr>
              <a:t>CONCLUSION</a:t>
            </a:r>
          </a:p>
        </p:txBody>
      </p:sp>
      <p:sp>
        <p:nvSpPr>
          <p:cNvPr id="6" name="Content Placeholder 5">
            <a:extLst>
              <a:ext uri="{FF2B5EF4-FFF2-40B4-BE49-F238E27FC236}">
                <a16:creationId xmlns:a16="http://schemas.microsoft.com/office/drawing/2014/main" id="{9812D367-7E12-4216-AE81-CD34C651B1B6}"/>
              </a:ext>
            </a:extLst>
          </p:cNvPr>
          <p:cNvSpPr>
            <a:spLocks noGrp="1"/>
          </p:cNvSpPr>
          <p:nvPr>
            <p:ph idx="1"/>
          </p:nvPr>
        </p:nvSpPr>
        <p:spPr>
          <a:xfrm>
            <a:off x="1226215" y="2422208"/>
            <a:ext cx="9126825" cy="3663632"/>
          </a:xfrm>
        </p:spPr>
        <p:txBody>
          <a:bodyPr>
            <a:normAutofit/>
          </a:bodyPr>
          <a:lstStyle/>
          <a:p>
            <a:pPr marL="114300" indent="0" algn="just">
              <a:buNone/>
            </a:pPr>
            <a:endParaRPr lang="en-IN" sz="1700" dirty="0">
              <a:effectLst/>
              <a:latin typeface="Times New Roman" panose="02020603050405020304" pitchFamily="18" charset="0"/>
              <a:ea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In conclusion, cloud computing is recently new technological development that has the potential to own a good impact on the planet. it's several advantages that it provides thereto users and businesses. for instance, a number of the advantages that it provides to businesses, is that it reduces operating expense by disbursement less on maintenance and software system upgrades and focus additional on the companies it self. however there </a:t>
            </a:r>
            <a:r>
              <a:rPr lang="en-US" sz="1400" dirty="0" err="1">
                <a:latin typeface="Times New Roman" panose="02020603050405020304" pitchFamily="18" charset="0"/>
                <a:cs typeface="Times New Roman" panose="02020603050405020304" pitchFamily="18" charset="0"/>
              </a:rPr>
              <a:t>ar</a:t>
            </a:r>
            <a:r>
              <a:rPr lang="en-US" sz="1400" dirty="0">
                <a:latin typeface="Times New Roman" panose="02020603050405020304" pitchFamily="18" charset="0"/>
                <a:cs typeface="Times New Roman" panose="02020603050405020304" pitchFamily="18" charset="0"/>
              </a:rPr>
              <a:t> different challenges the cloud computing should overcome. individuals </a:t>
            </a:r>
            <a:r>
              <a:rPr lang="en-US" sz="1400" dirty="0" err="1">
                <a:latin typeface="Times New Roman" panose="02020603050405020304" pitchFamily="18" charset="0"/>
                <a:cs typeface="Times New Roman" panose="02020603050405020304" pitchFamily="18" charset="0"/>
              </a:rPr>
              <a:t>ar</a:t>
            </a:r>
            <a:r>
              <a:rPr lang="en-US" sz="1400" dirty="0">
                <a:latin typeface="Times New Roman" panose="02020603050405020304" pitchFamily="18" charset="0"/>
                <a:cs typeface="Times New Roman" panose="02020603050405020304" pitchFamily="18" charset="0"/>
              </a:rPr>
              <a:t> terribly skeptical regarding whether or not their information is secure and personal. There aren't any standards or rules worldwide provided information through cloud computing. Europe has information protection laws however the North American nation, being one in all the foremost technological advance nation, doesn't have any information protection laws. Users conjointly worry regarding United Nations agency will disclose their information and have possession of their information. But once, there </a:t>
            </a:r>
            <a:r>
              <a:rPr lang="en-US" sz="1400" dirty="0" err="1">
                <a:latin typeface="Times New Roman" panose="02020603050405020304" pitchFamily="18" charset="0"/>
                <a:cs typeface="Times New Roman" panose="02020603050405020304" pitchFamily="18" charset="0"/>
              </a:rPr>
              <a:t>ar</a:t>
            </a:r>
            <a:r>
              <a:rPr lang="en-US" sz="1400" dirty="0">
                <a:latin typeface="Times New Roman" panose="02020603050405020304" pitchFamily="18" charset="0"/>
                <a:cs typeface="Times New Roman" panose="02020603050405020304" pitchFamily="18" charset="0"/>
              </a:rPr>
              <a:t> standards and regulation worldwide, cloud computing can revolutionize the longer term. </a:t>
            </a:r>
            <a:endParaRPr lang="en-IN"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64673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EE53E91E-4562-4126-9B17-0B2F3B592C0B}"/>
              </a:ext>
            </a:extLst>
          </p:cNvPr>
          <p:cNvSpPr>
            <a:spLocks noGrp="1"/>
          </p:cNvSpPr>
          <p:nvPr>
            <p:ph sz="half" idx="1"/>
          </p:nvPr>
        </p:nvSpPr>
        <p:spPr>
          <a:xfrm>
            <a:off x="3582955" y="2375730"/>
            <a:ext cx="3965925" cy="1458998"/>
          </a:xfrm>
        </p:spPr>
        <p:txBody>
          <a:bodyPr/>
          <a:lstStyle/>
          <a:p>
            <a:pPr marL="0" indent="0">
              <a:buNone/>
            </a:pPr>
            <a:r>
              <a:rPr lang="en-IN" sz="4800" dirty="0">
                <a:solidFill>
                  <a:srgbClr val="92D050"/>
                </a:solidFill>
                <a:latin typeface="Times New Roman" panose="02020603050405020304" pitchFamily="18" charset="0"/>
                <a:cs typeface="Times New Roman" panose="02020603050405020304" pitchFamily="18" charset="0"/>
              </a:rPr>
              <a:t>Thank you</a:t>
            </a:r>
          </a:p>
          <a:p>
            <a:pPr marL="0" indent="0">
              <a:buNone/>
            </a:pPr>
            <a:r>
              <a:rPr lang="en-IN" sz="2000" dirty="0">
                <a:solidFill>
                  <a:srgbClr val="92D050"/>
                </a:solidFill>
              </a:rPr>
              <a:t> </a:t>
            </a:r>
            <a:r>
              <a:rPr lang="en-IN" sz="2400" dirty="0">
                <a:solidFill>
                  <a:srgbClr val="92D050"/>
                </a:solidFill>
                <a:latin typeface="Times New Roman" panose="02020603050405020304" pitchFamily="18" charset="0"/>
                <a:cs typeface="Times New Roman" panose="02020603050405020304" pitchFamily="18" charset="0"/>
              </a:rPr>
              <a:t>For Your Attention!</a:t>
            </a:r>
            <a:endParaRPr lang="en-IN" sz="2000" dirty="0">
              <a:solidFill>
                <a:srgbClr val="92D050"/>
              </a:solidFill>
              <a:latin typeface="Times New Roman" panose="02020603050405020304" pitchFamily="18" charset="0"/>
              <a:cs typeface="Times New Roman" panose="02020603050405020304" pitchFamily="18" charset="0"/>
            </a:endParaRPr>
          </a:p>
        </p:txBody>
      </p:sp>
      <p:sp>
        <p:nvSpPr>
          <p:cNvPr id="10" name="Rectangle 9">
            <a:extLst>
              <a:ext uri="{FF2B5EF4-FFF2-40B4-BE49-F238E27FC236}">
                <a16:creationId xmlns:a16="http://schemas.microsoft.com/office/drawing/2014/main" id="{74A27A66-E349-4080-91F6-F1F7822A006D}"/>
              </a:ext>
            </a:extLst>
          </p:cNvPr>
          <p:cNvSpPr/>
          <p:nvPr/>
        </p:nvSpPr>
        <p:spPr>
          <a:xfrm>
            <a:off x="2939142" y="1819471"/>
            <a:ext cx="419879" cy="238863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3953005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DD6DC2-1B5B-4146-B79B-727A7A40DCC1}"/>
              </a:ext>
            </a:extLst>
          </p:cNvPr>
          <p:cNvSpPr>
            <a:spLocks noGrp="1"/>
          </p:cNvSpPr>
          <p:nvPr>
            <p:ph type="title"/>
          </p:nvPr>
        </p:nvSpPr>
        <p:spPr>
          <a:xfrm>
            <a:off x="1647029" y="950558"/>
            <a:ext cx="9404723" cy="1400530"/>
          </a:xfrm>
        </p:spPr>
        <p:txBody>
          <a:bodyPr>
            <a:normAutofit/>
          </a:bodyPr>
          <a:lstStyle/>
          <a:p>
            <a:r>
              <a:rPr lang="en-US" sz="3600" b="1" dirty="0">
                <a:latin typeface="Times New Roman" panose="02020603050405020304" pitchFamily="18" charset="0"/>
                <a:cs typeface="Times New Roman" panose="02020603050405020304" pitchFamily="18" charset="0"/>
              </a:rPr>
              <a:t>INTRODUCTION</a:t>
            </a:r>
            <a:endParaRPr lang="en-IN" sz="3600" b="1"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D44E9FB8-6E78-45D5-B03F-7F206B834C01}"/>
              </a:ext>
            </a:extLst>
          </p:cNvPr>
          <p:cNvSpPr>
            <a:spLocks noGrp="1"/>
          </p:cNvSpPr>
          <p:nvPr>
            <p:ph idx="1"/>
          </p:nvPr>
        </p:nvSpPr>
        <p:spPr>
          <a:xfrm>
            <a:off x="1647029" y="2284096"/>
            <a:ext cx="8596668" cy="4100512"/>
          </a:xfrm>
        </p:spPr>
        <p:txBody>
          <a:bodyPr>
            <a:noAutofit/>
          </a:bodyPr>
          <a:lstStyle/>
          <a:p>
            <a:pPr marL="114300" indent="0">
              <a:buNone/>
            </a:pPr>
            <a:r>
              <a:rPr lang="en-US" b="1" dirty="0">
                <a:latin typeface="Times New Roman" panose="02020603050405020304" pitchFamily="18" charset="0"/>
                <a:cs typeface="Times New Roman" panose="02020603050405020304" pitchFamily="18" charset="0"/>
              </a:rPr>
              <a:t>CLOUD:                                                                                                                      </a:t>
            </a:r>
          </a:p>
          <a:p>
            <a:pPr marL="114300" indent="0">
              <a:buNone/>
            </a:pPr>
            <a:endParaRPr lang="en-US" sz="1400" dirty="0">
              <a:latin typeface="Times New Roman" panose="02020603050405020304" pitchFamily="18" charset="0"/>
              <a:cs typeface="Times New Roman" panose="02020603050405020304" pitchFamily="18" charset="0"/>
            </a:endParaRPr>
          </a:p>
          <a:p>
            <a:pPr marL="114300" indent="0">
              <a:buNone/>
            </a:pPr>
            <a:r>
              <a:rPr lang="en-US" sz="1400" dirty="0">
                <a:latin typeface="Times New Roman" panose="02020603050405020304" pitchFamily="18" charset="0"/>
                <a:cs typeface="Times New Roman" panose="02020603050405020304" pitchFamily="18" charset="0"/>
              </a:rPr>
              <a:t>The term cloud refers to a network or the net. it's a technology that uses remote servers on the net to store, manage, and access information on-line instead of native drives. the info is something like files, images, documents, audio, video, and more. </a:t>
            </a:r>
          </a:p>
          <a:p>
            <a:pPr marL="114300" indent="0">
              <a:buNone/>
            </a:pPr>
            <a:endParaRPr lang="en-US" sz="1400" dirty="0">
              <a:latin typeface="Times New Roman" panose="02020603050405020304" pitchFamily="18" charset="0"/>
              <a:cs typeface="Times New Roman" panose="02020603050405020304" pitchFamily="18" charset="0"/>
            </a:endParaRPr>
          </a:p>
          <a:p>
            <a:pPr marL="114300" indent="0">
              <a:buNone/>
            </a:pPr>
            <a:r>
              <a:rPr lang="en-US" sz="1400" dirty="0">
                <a:latin typeface="Times New Roman" panose="02020603050405020304" pitchFamily="18" charset="0"/>
                <a:cs typeface="Times New Roman" panose="02020603050405020304" pitchFamily="18" charset="0"/>
              </a:rPr>
              <a:t>Cloud Computing  can be further explained like to handling, configuring, and accessing the hardware and package resources remotely. It offers on-line data storage, infrastructure, and application. Cloud computing offers platform freedom, because the package isn't needed to be put in regionally on the laptop. Hence, the Cloud Computing is creating our business applications mobile and cooperative. Cloud computing metaphor: the cluster of networked parts providing services needn't be one by one addressed or managed by users; instead, the whole provider-managed suite of hardware associate degreed package is thought of as an amorphous cloud. Clouds could also be restricted to one organization, or be out there to multiple organizations (public cloud). </a:t>
            </a:r>
          </a:p>
        </p:txBody>
      </p:sp>
    </p:spTree>
    <p:extLst>
      <p:ext uri="{BB962C8B-B14F-4D97-AF65-F5344CB8AC3E}">
        <p14:creationId xmlns:p14="http://schemas.microsoft.com/office/powerpoint/2010/main" val="2352591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C26BF-A45F-4C32-B749-E4316DC34F0A}"/>
              </a:ext>
            </a:extLst>
          </p:cNvPr>
          <p:cNvSpPr>
            <a:spLocks noGrp="1"/>
          </p:cNvSpPr>
          <p:nvPr>
            <p:ph type="title"/>
          </p:nvPr>
        </p:nvSpPr>
        <p:spPr>
          <a:xfrm>
            <a:off x="1374987" y="1141046"/>
            <a:ext cx="8474748" cy="1059402"/>
          </a:xfrm>
        </p:spPr>
        <p:txBody>
          <a:bodyPr>
            <a:normAutofit/>
          </a:bodyPr>
          <a:lstStyle/>
          <a:p>
            <a:r>
              <a:rPr lang="en-US" sz="3600" dirty="0">
                <a:latin typeface="Times New Roman" panose="02020603050405020304" pitchFamily="18" charset="0"/>
                <a:cs typeface="Times New Roman" panose="02020603050405020304" pitchFamily="18" charset="0"/>
              </a:rPr>
              <a:t>TECHNOLOGY</a:t>
            </a:r>
            <a:endParaRPr lang="en-IN" sz="36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70E37DA-E7F5-407B-844C-B4BAFF7DB858}"/>
              </a:ext>
            </a:extLst>
          </p:cNvPr>
          <p:cNvSpPr>
            <a:spLocks noGrp="1"/>
          </p:cNvSpPr>
          <p:nvPr>
            <p:ph idx="1"/>
          </p:nvPr>
        </p:nvSpPr>
        <p:spPr>
          <a:xfrm>
            <a:off x="1374987" y="2183254"/>
            <a:ext cx="9685865" cy="4050714"/>
          </a:xfrm>
        </p:spPr>
        <p:txBody>
          <a:bodyPr>
            <a:normAutofit fontScale="92500" lnSpcReduction="20000"/>
          </a:bodyPr>
          <a:lstStyle/>
          <a:p>
            <a:r>
              <a:rPr lang="en-US" sz="1800" b="1" dirty="0">
                <a:latin typeface="Baskerville Old Face" pitchFamily="18" charset="0"/>
              </a:rPr>
              <a:t>VIRTUALIZATION</a:t>
            </a:r>
          </a:p>
          <a:p>
            <a:endParaRPr lang="en-US" sz="1800" dirty="0">
              <a:latin typeface="Baskerville Old Face" pitchFamily="18" charset="0"/>
            </a:endParaRPr>
          </a:p>
          <a:p>
            <a:r>
              <a:rPr lang="en-US" sz="1800" dirty="0">
                <a:latin typeface="Baskerville Old Face" pitchFamily="18" charset="0"/>
              </a:rPr>
              <a:t>The main facultative technology for Cloud Computing is Virtualization. Virtualization could also be a partitioning of single physical server into multiple logical servers. Once the physical server is split, every logical server behaves sort of a physical server and may run associate degree software and applications severally. several fashionable </a:t>
            </a:r>
            <a:r>
              <a:rPr lang="en-US" sz="1800" dirty="0" err="1">
                <a:latin typeface="Baskerville Old Face" pitchFamily="18" charset="0"/>
              </a:rPr>
              <a:t>companies’s</a:t>
            </a:r>
            <a:r>
              <a:rPr lang="en-US" sz="1800" dirty="0">
                <a:latin typeface="Baskerville Old Face" pitchFamily="18" charset="0"/>
              </a:rPr>
              <a:t> like </a:t>
            </a:r>
            <a:r>
              <a:rPr lang="en-US" sz="1800" dirty="0" err="1">
                <a:latin typeface="Baskerville Old Face" pitchFamily="18" charset="0"/>
              </a:rPr>
              <a:t>VmWare</a:t>
            </a:r>
            <a:r>
              <a:rPr lang="en-US" sz="1800" dirty="0">
                <a:latin typeface="Baskerville Old Face" pitchFamily="18" charset="0"/>
              </a:rPr>
              <a:t> and Microsoft offer virtualization services, wherever rather than victimization your personal computer for storage and computation, you utilize their virtual server. they're quick, cost-efficient and fewer time intense. </a:t>
            </a:r>
          </a:p>
          <a:p>
            <a:endParaRPr lang="en-US" sz="1800" dirty="0">
              <a:latin typeface="Baskerville Old Face" pitchFamily="18" charset="0"/>
            </a:endParaRPr>
          </a:p>
          <a:p>
            <a:r>
              <a:rPr lang="en-US" sz="1800" b="1" dirty="0">
                <a:latin typeface="Baskerville Old Face" pitchFamily="18" charset="0"/>
              </a:rPr>
              <a:t>SERVICE ORIENTED APPROACH (SOA)</a:t>
            </a:r>
          </a:p>
          <a:p>
            <a:endParaRPr lang="en-US" sz="1800" dirty="0">
              <a:latin typeface="Baskerville Old Face" pitchFamily="18" charset="0"/>
            </a:endParaRPr>
          </a:p>
          <a:p>
            <a:r>
              <a:rPr lang="en-US" sz="1800" dirty="0">
                <a:latin typeface="Baskerville Old Face" pitchFamily="18" charset="0"/>
              </a:rPr>
              <a:t>Service-Oriented design helps to use applications as a service for different applications regardless the kind of trafficker, product or technology. Therefore, it's doable to exchange the info between applications of various vendors while not further programming or creating changes to services. </a:t>
            </a:r>
          </a:p>
          <a:p>
            <a:pPr marL="137160" indent="0">
              <a:buNone/>
            </a:pPr>
            <a:endParaRPr lang="en-US" b="1" dirty="0"/>
          </a:p>
        </p:txBody>
      </p:sp>
    </p:spTree>
    <p:extLst>
      <p:ext uri="{BB962C8B-B14F-4D97-AF65-F5344CB8AC3E}">
        <p14:creationId xmlns:p14="http://schemas.microsoft.com/office/powerpoint/2010/main" val="1476267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752622" y="1214276"/>
            <a:ext cx="9808697" cy="4278094"/>
          </a:xfrm>
          <a:prstGeom prst="rect">
            <a:avLst/>
          </a:prstGeom>
        </p:spPr>
        <p:txBody>
          <a:bodyPr wrap="square">
            <a:spAutoFit/>
          </a:bodyPr>
          <a:lstStyle/>
          <a:p>
            <a:r>
              <a:rPr lang="en-US" sz="2400" b="1" dirty="0">
                <a:latin typeface="Times New Roman" panose="02020603050405020304" pitchFamily="18" charset="0"/>
                <a:cs typeface="Times New Roman" panose="02020603050405020304" pitchFamily="18" charset="0"/>
              </a:rPr>
              <a:t>Grid Computing:</a:t>
            </a:r>
          </a:p>
          <a:p>
            <a:r>
              <a:rPr lang="en-US" sz="2400" b="1"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Grid computing uses the on the market resource and interconnected pc systems to accomplish a typical goal. Grid </a:t>
            </a:r>
          </a:p>
          <a:p>
            <a:r>
              <a:rPr lang="en-US" sz="1600" dirty="0">
                <a:latin typeface="Times New Roman" panose="02020603050405020304" pitchFamily="18" charset="0"/>
                <a:cs typeface="Times New Roman" panose="02020603050405020304" pitchFamily="18" charset="0"/>
              </a:rPr>
              <a:t>computing may be a </a:t>
            </a:r>
            <a:r>
              <a:rPr lang="en-US" sz="1600" dirty="0" err="1">
                <a:latin typeface="Times New Roman" panose="02020603050405020304" pitchFamily="18" charset="0"/>
                <a:cs typeface="Times New Roman" panose="02020603050405020304" pitchFamily="18" charset="0"/>
              </a:rPr>
              <a:t>surbanised</a:t>
            </a:r>
            <a:r>
              <a:rPr lang="en-US" sz="1600" dirty="0">
                <a:latin typeface="Times New Roman" panose="02020603050405020304" pitchFamily="18" charset="0"/>
                <a:cs typeface="Times New Roman" panose="02020603050405020304" pitchFamily="18" charset="0"/>
              </a:rPr>
              <a:t> model, wherever the computation might occur over several body model. A grid may be a assortment of computers that is owned by a multiple parties in multiple locations and connected along in order that users will share the combined power of resources. Grid provides restricted services. Grid computing federates the resources settled inside completely different organization. </a:t>
            </a:r>
          </a:p>
          <a:p>
            <a:endParaRPr lang="en-US" sz="1600"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Utility Computing: </a:t>
            </a:r>
          </a:p>
          <a:p>
            <a:endParaRPr lang="en-US" sz="2400" dirty="0">
              <a:latin typeface="Times New Roman" panose="02020603050405020304" pitchFamily="18" charset="0"/>
              <a:cs typeface="Times New Roman" panose="02020603050405020304" pitchFamily="18" charset="0"/>
            </a:endParaRPr>
          </a:p>
          <a:p>
            <a:r>
              <a:rPr lang="en-US" sz="1600" dirty="0">
                <a:latin typeface="Times New Roman" panose="02020603050405020304" pitchFamily="18" charset="0"/>
                <a:cs typeface="Times New Roman" panose="02020603050405020304" pitchFamily="18" charset="0"/>
              </a:rPr>
              <a:t>Utility computing refers to the flexibility to charge the offered services, and charge customers for precise usage Utility computing users need to be up to speed of the geographical location of the infrastructure Utility computing is additional favorable once performance and choice infrastructure is essential Utility computing could be a sensible choice for fewer resource exacting Utility computing refers to a business model. </a:t>
            </a:r>
          </a:p>
          <a:p>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75626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8AFFE1-C1BA-411C-B82C-F67BBE4A79E1}"/>
              </a:ext>
            </a:extLst>
          </p:cNvPr>
          <p:cNvSpPr>
            <a:spLocks noGrp="1"/>
          </p:cNvSpPr>
          <p:nvPr>
            <p:ph type="title"/>
          </p:nvPr>
        </p:nvSpPr>
        <p:spPr>
          <a:xfrm>
            <a:off x="797289" y="1123278"/>
            <a:ext cx="9404723" cy="937297"/>
          </a:xfrm>
        </p:spPr>
        <p:txBody>
          <a:bodyPr>
            <a:normAutofit/>
          </a:bodyPr>
          <a:lstStyle/>
          <a:p>
            <a:r>
              <a:rPr lang="en-IN" sz="3600" dirty="0">
                <a:latin typeface="Times New Roman" panose="02020603050405020304" pitchFamily="18" charset="0"/>
                <a:cs typeface="Times New Roman" panose="02020603050405020304" pitchFamily="18" charset="0"/>
              </a:rPr>
              <a:t>SCOPE OF CLOUD COMPUTING </a:t>
            </a:r>
          </a:p>
        </p:txBody>
      </p:sp>
      <p:sp>
        <p:nvSpPr>
          <p:cNvPr id="4" name="Content Placeholder 3">
            <a:extLst>
              <a:ext uri="{FF2B5EF4-FFF2-40B4-BE49-F238E27FC236}">
                <a16:creationId xmlns:a16="http://schemas.microsoft.com/office/drawing/2014/main" id="{5FDA229D-7D7E-4050-B814-F022E1F02D50}"/>
              </a:ext>
            </a:extLst>
          </p:cNvPr>
          <p:cNvSpPr>
            <a:spLocks noGrp="1"/>
          </p:cNvSpPr>
          <p:nvPr>
            <p:ph sz="half" idx="1"/>
          </p:nvPr>
        </p:nvSpPr>
        <p:spPr/>
        <p:txBody>
          <a:bodyPr>
            <a:normAutofit/>
          </a:bodyPr>
          <a:lstStyle/>
          <a:p>
            <a:pPr marL="0" indent="0">
              <a:buNone/>
            </a:pPr>
            <a:endParaRPr lang="en-US" dirty="0"/>
          </a:p>
          <a:p>
            <a:endParaRPr lang="en-IN" dirty="0"/>
          </a:p>
        </p:txBody>
      </p:sp>
      <p:pic>
        <p:nvPicPr>
          <p:cNvPr id="205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89199" y="2304098"/>
            <a:ext cx="6614161" cy="39522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02390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25654" y="1259840"/>
            <a:ext cx="6802937" cy="49676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476612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7882" y="1300480"/>
            <a:ext cx="7576235" cy="51789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594169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4720" y="1452879"/>
            <a:ext cx="7619216" cy="49479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733214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7C332-A678-4C82-9AFD-4ACCAD6CA742}"/>
              </a:ext>
            </a:extLst>
          </p:cNvPr>
          <p:cNvSpPr>
            <a:spLocks noGrp="1"/>
          </p:cNvSpPr>
          <p:nvPr>
            <p:ph type="title"/>
          </p:nvPr>
        </p:nvSpPr>
        <p:spPr>
          <a:xfrm>
            <a:off x="1052511" y="1204558"/>
            <a:ext cx="9404723" cy="1400530"/>
          </a:xfrm>
        </p:spPr>
        <p:txBody>
          <a:bodyPr>
            <a:normAutofit/>
          </a:bodyPr>
          <a:lstStyle/>
          <a:p>
            <a:r>
              <a:rPr lang="en-IN" sz="3600" dirty="0">
                <a:latin typeface="Times New Roman" panose="02020603050405020304" pitchFamily="18" charset="0"/>
                <a:cs typeface="Times New Roman" panose="02020603050405020304" pitchFamily="18" charset="0"/>
              </a:rPr>
              <a:t>ADVANTAGES OF CLOUD COMPUTING</a:t>
            </a:r>
          </a:p>
        </p:txBody>
      </p:sp>
      <p:pic>
        <p:nvPicPr>
          <p:cNvPr id="6146" name="Picture 2" descr="C:\Users\Admin\Desktop\advantages-of-cloud-computing.png"/>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22320" y="2453041"/>
            <a:ext cx="4267200" cy="33223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7177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769</TotalTime>
  <Words>694</Words>
  <Application>Microsoft Office PowerPoint</Application>
  <PresentationFormat>Widescreen</PresentationFormat>
  <Paragraphs>35</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Baskerville Old Face</vt:lpstr>
      <vt:lpstr>Calibri</vt:lpstr>
      <vt:lpstr>Century Gothic</vt:lpstr>
      <vt:lpstr>Times New Roman</vt:lpstr>
      <vt:lpstr>Wingdings 3</vt:lpstr>
      <vt:lpstr>Ion</vt:lpstr>
      <vt:lpstr>   CLOUD  COMPUTING </vt:lpstr>
      <vt:lpstr>INTRODUCTION</vt:lpstr>
      <vt:lpstr>TECHNOLOGY</vt:lpstr>
      <vt:lpstr>PowerPoint Presentation</vt:lpstr>
      <vt:lpstr>SCOPE OF CLOUD COMPUTING </vt:lpstr>
      <vt:lpstr>PowerPoint Presentation</vt:lpstr>
      <vt:lpstr>PowerPoint Presentation</vt:lpstr>
      <vt:lpstr>PowerPoint Presentation</vt:lpstr>
      <vt:lpstr>ADVANTAGES OF CLOUD COMPUTING</vt:lpstr>
      <vt:lpstr>DISADVANTAGES OF CLOUD COMPUTING</vt:lpstr>
      <vt:lpstr>TOP COMPANIES ADOPTED CLOUD COMPUTING</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(RCA-661) Colloquium REACT NATIVE </dc:title>
  <dc:creator>Dheerendra Pratap Singh</dc:creator>
  <cp:lastModifiedBy>Akash Awasthi</cp:lastModifiedBy>
  <cp:revision>49</cp:revision>
  <dcterms:created xsi:type="dcterms:W3CDTF">2021-07-29T06:18:47Z</dcterms:created>
  <dcterms:modified xsi:type="dcterms:W3CDTF">2022-05-26T06:58:23Z</dcterms:modified>
</cp:coreProperties>
</file>

<file path=docProps/thumbnail.jpeg>
</file>